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95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6" r:id="rId40"/>
    <p:sldId id="294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B75C5D7-874E-4401-8513-3B9B9F75EE48}">
          <p14:sldIdLst>
            <p14:sldId id="256"/>
          </p14:sldIdLst>
        </p14:section>
        <p14:section name="SimpleDefine" id="{CE701214-A6BC-4937-A197-1EE060A64662}">
          <p14:sldIdLst>
            <p14:sldId id="259"/>
            <p14:sldId id="257"/>
            <p14:sldId id="258"/>
            <p14:sldId id="260"/>
            <p14:sldId id="261"/>
          </p14:sldIdLst>
        </p14:section>
        <p14:section name="VisualExample" id="{DC1A0D99-F2F4-48CE-85B3-C7343180BBDC}">
          <p14:sldIdLst>
            <p14:sldId id="262"/>
            <p14:sldId id="263"/>
            <p14:sldId id="264"/>
            <p14:sldId id="265"/>
          </p14:sldIdLst>
        </p14:section>
        <p14:section name="Define2dCrossProduct" id="{8C5167A9-78D3-4023-9CC8-83B41F5C875E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</p14:sldIdLst>
        </p14:section>
        <p14:section name="DeterminantTrick" id="{D5DCCBFD-6A1F-4691-9CE3-FDDD53E64FF5}">
          <p14:sldIdLst>
            <p14:sldId id="279"/>
            <p14:sldId id="280"/>
            <p14:sldId id="281"/>
            <p14:sldId id="282"/>
            <p14:sldId id="283"/>
            <p14:sldId id="295"/>
            <p14:sldId id="284"/>
            <p14:sldId id="285"/>
            <p14:sldId id="286"/>
            <p14:sldId id="287"/>
            <p14:sldId id="288"/>
            <p14:sldId id="290"/>
            <p14:sldId id="291"/>
            <p14:sldId id="292"/>
            <p14:sldId id="293"/>
            <p14:sldId id="296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CCFF"/>
    <a:srgbClr val="FF5050"/>
    <a:srgbClr val="000000"/>
    <a:srgbClr val="FFFF00"/>
    <a:srgbClr val="FFCC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8B5F3-26D8-4971-8EFB-150F3E7D9C7E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037294-09FB-4C63-A413-B8C124E31D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056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037294-09FB-4C63-A413-B8C124E31DF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93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42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603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8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45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97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601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31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269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87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68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112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D92CF-0B0F-4ECC-9F60-0A8B4EBD9D00}" type="datetimeFigureOut">
              <a:rPr lang="en-US" smtClean="0"/>
              <a:t>9/23/2018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E5545F-4939-45DE-A726-8C81279004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443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17.mp4"/><Relationship Id="rId7" Type="http://schemas.openxmlformats.org/officeDocument/2006/relationships/slideLayout" Target="../slideLayouts/slideLayout7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6" Type="http://schemas.openxmlformats.org/officeDocument/2006/relationships/video" Target="../media/media18.mp4"/><Relationship Id="rId5" Type="http://schemas.microsoft.com/office/2007/relationships/media" Target="../media/media18.mp4"/><Relationship Id="rId4" Type="http://schemas.openxmlformats.org/officeDocument/2006/relationships/video" Target="../media/media17.mp4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0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2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27.mp4"/><Relationship Id="rId7" Type="http://schemas.openxmlformats.org/officeDocument/2006/relationships/image" Target="../media/image29.png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7.mp4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30.mp4"/><Relationship Id="rId7" Type="http://schemas.openxmlformats.org/officeDocument/2006/relationships/image" Target="../media/image32.png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0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34.mp4"/><Relationship Id="rId7" Type="http://schemas.openxmlformats.org/officeDocument/2006/relationships/image" Target="../media/image37.png"/><Relationship Id="rId2" Type="http://schemas.openxmlformats.org/officeDocument/2006/relationships/video" Target="../media/media33.mp4"/><Relationship Id="rId1" Type="http://schemas.microsoft.com/office/2007/relationships/media" Target="../media/media33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4.mp4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5.mp4"/><Relationship Id="rId1" Type="http://schemas.openxmlformats.org/officeDocument/2006/relationships/video" Target="NULL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37.mp4"/><Relationship Id="rId7" Type="http://schemas.openxmlformats.org/officeDocument/2006/relationships/image" Target="../media/image18.png"/><Relationship Id="rId2" Type="http://schemas.microsoft.com/office/2007/relationships/media" Target="../media/media36.mp4"/><Relationship Id="rId1" Type="http://schemas.openxmlformats.org/officeDocument/2006/relationships/video" Target="NULL" TargetMode="External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37.mp4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8.mp4"/><Relationship Id="rId1" Type="http://schemas.openxmlformats.org/officeDocument/2006/relationships/video" Target="NULL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33.mp4"/><Relationship Id="rId7" Type="http://schemas.openxmlformats.org/officeDocument/2006/relationships/image" Target="../media/image44.png"/><Relationship Id="rId2" Type="http://schemas.microsoft.com/office/2007/relationships/media" Target="../media/media28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33.mp4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6" Type="http://schemas.openxmlformats.org/officeDocument/2006/relationships/image" Target="../media/image46.png"/><Relationship Id="rId5" Type="http://schemas.openxmlformats.org/officeDocument/2006/relationships/image" Target="../media/image26.pn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808FB-825C-421E-9A13-F16691B88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y-AM" sz="7200" dirty="0">
                <a:latin typeface="GHEA Mariam" panose="02000503080000020003" pitchFamily="50" charset="0"/>
              </a:rPr>
              <a:t>Մաս 8</a:t>
            </a:r>
            <a:endParaRPr lang="en-US" sz="7200" dirty="0">
              <a:latin typeface="GHEA Mariam" panose="02000503080000020003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C2E067-8095-41BE-9D7C-0BD610386C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y-AM" sz="2800" dirty="0">
                <a:solidFill>
                  <a:srgbClr val="FFFF00"/>
                </a:solidFill>
                <a:latin typeface="GHEA Mariam" panose="02000503080000020003" pitchFamily="50" charset="0"/>
              </a:rPr>
              <a:t>Վեկտորական արտադրյալ</a:t>
            </a:r>
            <a:endParaRPr lang="en-US" sz="28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04108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0B2FF0-8C02-4BD0-BBDB-8366713BB38E}"/>
              </a:ext>
            </a:extLst>
          </p:cNvPr>
          <p:cNvSpPr txBox="1"/>
          <p:nvPr/>
        </p:nvSpPr>
        <p:spPr>
          <a:xfrm>
            <a:off x="1146411" y="1935623"/>
            <a:ext cx="98809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5400" dirty="0">
                <a:latin typeface="GHEA Mariam" panose="02000503080000020003" pitchFamily="50" charset="0"/>
              </a:rPr>
              <a:t>Իսկ ո՞նց են հաշվում</a:t>
            </a:r>
            <a:endParaRPr lang="en-US" sz="5400" dirty="0">
              <a:latin typeface="GHEA Mariam" panose="020005030800000200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9ED64E-0F7F-44AD-B00C-DB2DB1378F54}"/>
              </a:ext>
            </a:extLst>
          </p:cNvPr>
          <p:cNvSpPr txBox="1"/>
          <p:nvPr/>
        </p:nvSpPr>
        <p:spPr>
          <a:xfrm>
            <a:off x="10110717" y="1935623"/>
            <a:ext cx="271590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  <a:endParaRPr lang="en-US" sz="496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9669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fine2dCrossProduct.1">
            <a:hlinkClick r:id="" action="ppaction://media"/>
            <a:extLst>
              <a:ext uri="{FF2B5EF4-FFF2-40B4-BE49-F238E27FC236}">
                <a16:creationId xmlns:a16="http://schemas.microsoft.com/office/drawing/2014/main" id="{B9E997C0-2CDE-4698-ACBD-2229E46530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8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fine2dCrossProduct.2">
            <a:hlinkClick r:id="" action="ppaction://media"/>
            <a:extLst>
              <a:ext uri="{FF2B5EF4-FFF2-40B4-BE49-F238E27FC236}">
                <a16:creationId xmlns:a16="http://schemas.microsoft.com/office/drawing/2014/main" id="{38F0DDC4-6E6F-45D6-8361-92D3916C57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4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fine2dCrossProduct.3">
            <a:hlinkClick r:id="" action="ppaction://media"/>
            <a:extLst>
              <a:ext uri="{FF2B5EF4-FFF2-40B4-BE49-F238E27FC236}">
                <a16:creationId xmlns:a16="http://schemas.microsoft.com/office/drawing/2014/main" id="{23758213-88E4-4AAD-AAA9-14789824232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3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60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fine2dCrossProduct.4">
            <a:hlinkClick r:id="" action="ppaction://media"/>
            <a:extLst>
              <a:ext uri="{FF2B5EF4-FFF2-40B4-BE49-F238E27FC236}">
                <a16:creationId xmlns:a16="http://schemas.microsoft.com/office/drawing/2014/main" id="{D1A8DB2C-5CDB-4AC8-9703-7E6485286C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06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.5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oDCrossProductExample">
            <a:hlinkClick r:id="" action="ppaction://media"/>
            <a:extLst>
              <a:ext uri="{FF2B5EF4-FFF2-40B4-BE49-F238E27FC236}">
                <a16:creationId xmlns:a16="http://schemas.microsoft.com/office/drawing/2014/main" id="{EC51D708-FE46-4FA7-8EB3-9553FFAAC74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2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12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1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ggerWhenPerpendicular">
            <a:hlinkClick r:id="" action="ppaction://media"/>
            <a:extLst>
              <a:ext uri="{FF2B5EF4-FFF2-40B4-BE49-F238E27FC236}">
                <a16:creationId xmlns:a16="http://schemas.microsoft.com/office/drawing/2014/main" id="{7961C49A-2950-45A9-BDEB-9D92B02368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62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alingRule">
            <a:hlinkClick r:id="" action="ppaction://media"/>
            <a:extLst>
              <a:ext uri="{FF2B5EF4-FFF2-40B4-BE49-F238E27FC236}">
                <a16:creationId xmlns:a16="http://schemas.microsoft.com/office/drawing/2014/main" id="{4122E75A-FCF1-42A2-B475-BF615E1C48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33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74F46F-3CED-47BC-93EA-62A983A0D2A3}"/>
              </a:ext>
            </a:extLst>
          </p:cNvPr>
          <p:cNvSpPr txBox="1"/>
          <p:nvPr/>
        </p:nvSpPr>
        <p:spPr>
          <a:xfrm>
            <a:off x="991736" y="996286"/>
            <a:ext cx="102085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400" dirty="0">
                <a:latin typeface="GHEA Mariam" panose="02000503080000020003" pitchFamily="50" charset="0"/>
              </a:rPr>
              <a:t>Իրականում սա </a:t>
            </a:r>
          </a:p>
          <a:p>
            <a:pPr algn="ctr"/>
            <a:r>
              <a:rPr lang="hy-AM" sz="4400" dirty="0">
                <a:latin typeface="GHEA Mariam" panose="02000503080000020003" pitchFamily="50" charset="0"/>
              </a:rPr>
              <a:t>վեկտորական արտադրյալը չէր</a:t>
            </a:r>
            <a:endParaRPr lang="en-US" sz="4400" dirty="0">
              <a:latin typeface="GHEA Mariam" panose="020005030800000200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F08040-F9D4-4A44-80A2-CCBC66A6BDF1}"/>
              </a:ext>
            </a:extLst>
          </p:cNvPr>
          <p:cNvSpPr txBox="1"/>
          <p:nvPr/>
        </p:nvSpPr>
        <p:spPr>
          <a:xfrm>
            <a:off x="10142561" y="1337481"/>
            <a:ext cx="2115403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>
                <a:solidFill>
                  <a:srgbClr val="FFFF00"/>
                </a:solidFill>
                <a:latin typeface="GHEA Mariam" panose="02000503080000020003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3602922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Cross1">
            <a:hlinkClick r:id="" action="ppaction://media"/>
            <a:extLst>
              <a:ext uri="{FF2B5EF4-FFF2-40B4-BE49-F238E27FC236}">
                <a16:creationId xmlns:a16="http://schemas.microsoft.com/office/drawing/2014/main" id="{71937F36-988B-4DB7-BCB2-44562A9B8D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0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6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mpleDefine2dCrossProduct.1">
            <a:hlinkClick r:id="" action="ppaction://media"/>
            <a:extLst>
              <a:ext uri="{FF2B5EF4-FFF2-40B4-BE49-F238E27FC236}">
                <a16:creationId xmlns:a16="http://schemas.microsoft.com/office/drawing/2014/main" id="{94F6C47E-02F8-4488-9FE3-5C0CFFDAC0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639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Cross1">
            <a:hlinkClick r:id="" action="ppaction://media"/>
            <a:extLst>
              <a:ext uri="{FF2B5EF4-FFF2-40B4-BE49-F238E27FC236}">
                <a16:creationId xmlns:a16="http://schemas.microsoft.com/office/drawing/2014/main" id="{78E7B946-2C26-4A37-A68D-1253910B938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273"/>
                </p14:media>
              </p:ext>
            </p:extLst>
          </p:nvPr>
        </p:nvPicPr>
        <p:blipFill rotWithShape="1">
          <a:blip r:embed="rId8"/>
          <a:srcRect l="55522"/>
          <a:stretch/>
        </p:blipFill>
        <p:spPr>
          <a:xfrm>
            <a:off x="6769290" y="0"/>
            <a:ext cx="5422710" cy="6858000"/>
          </a:xfrm>
          <a:prstGeom prst="rect">
            <a:avLst/>
          </a:prstGeom>
        </p:spPr>
      </p:pic>
      <p:pic>
        <p:nvPicPr>
          <p:cNvPr id="4" name="WriteAreaOfParallelogram">
            <a:hlinkClick r:id="" action="ppaction://media"/>
            <a:extLst>
              <a:ext uri="{FF2B5EF4-FFF2-40B4-BE49-F238E27FC236}">
                <a16:creationId xmlns:a16="http://schemas.microsoft.com/office/drawing/2014/main" id="{C833D667-7FA6-43C3-8904-A49FF493D61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9"/>
          <a:srcRect l="18899" t="39769" r="18899" b="41722"/>
          <a:stretch/>
        </p:blipFill>
        <p:spPr>
          <a:xfrm>
            <a:off x="-26048" y="2514600"/>
            <a:ext cx="6870058" cy="1149824"/>
          </a:xfrm>
          <a:prstGeom prst="rect">
            <a:avLst/>
          </a:prstGeom>
        </p:spPr>
      </p:pic>
      <p:pic>
        <p:nvPicPr>
          <p:cNvPr id="3" name="WriteCrossProductProperties">
            <a:hlinkClick r:id="" action="ppaction://media"/>
            <a:extLst>
              <a:ext uri="{FF2B5EF4-FFF2-40B4-BE49-F238E27FC236}">
                <a16:creationId xmlns:a16="http://schemas.microsoft.com/office/drawing/2014/main" id="{409D798A-F2E8-48D3-BADD-F58C83342594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 rotWithShape="1">
          <a:blip r:embed="rId9"/>
          <a:srcRect l="26052" r="18307"/>
          <a:stretch/>
        </p:blipFill>
        <p:spPr>
          <a:xfrm>
            <a:off x="60338" y="0"/>
            <a:ext cx="67836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359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1500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5)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Cross2">
            <a:hlinkClick r:id="" action="ppaction://media"/>
            <a:extLst>
              <a:ext uri="{FF2B5EF4-FFF2-40B4-BE49-F238E27FC236}">
                <a16:creationId xmlns:a16="http://schemas.microsoft.com/office/drawing/2014/main" id="{5D7E5164-F876-4926-8D99-8BF1B05A6C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13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86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Cross3">
            <a:hlinkClick r:id="" action="ppaction://media"/>
            <a:extLst>
              <a:ext uri="{FF2B5EF4-FFF2-40B4-BE49-F238E27FC236}">
                <a16:creationId xmlns:a16="http://schemas.microsoft.com/office/drawing/2014/main" id="{EAC83DE7-71A3-41BD-AF1A-BC8809BE1C4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29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F00816-35D8-4FDC-B52E-954C7A14CEC8}"/>
              </a:ext>
            </a:extLst>
          </p:cNvPr>
          <p:cNvSpPr/>
          <p:nvPr/>
        </p:nvSpPr>
        <p:spPr>
          <a:xfrm>
            <a:off x="2906974" y="4353636"/>
            <a:ext cx="3043450" cy="13647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5F86CF-62F1-4D08-A2BF-781D88F7A182}"/>
                  </a:ext>
                </a:extLst>
              </p:cNvPr>
              <p:cNvSpPr txBox="1"/>
              <p:nvPr/>
            </p:nvSpPr>
            <p:spPr>
              <a:xfrm>
                <a:off x="1255594" y="4489060"/>
                <a:ext cx="45037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hy-AM" sz="5400" dirty="0">
                    <a:solidFill>
                      <a:srgbClr val="00B0F0"/>
                    </a:solidFill>
                    <a:latin typeface="GHEA Mariam" panose="02000503080000020003" pitchFamily="50" charset="0"/>
                  </a:rPr>
                  <a:t>Մակերես</a:t>
                </a:r>
                <a:r>
                  <a:rPr lang="hy-AM" sz="5400" dirty="0"/>
                  <a:t> </a:t>
                </a:r>
                <a14:m>
                  <m:oMath xmlns:m="http://schemas.openxmlformats.org/officeDocument/2006/math">
                    <m:r>
                      <a:rPr lang="ru-RU" sz="54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5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E5F86CF-62F1-4D08-A2BF-781D88F7A1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594" y="4489060"/>
                <a:ext cx="4503762" cy="923330"/>
              </a:xfrm>
              <a:prstGeom prst="rect">
                <a:avLst/>
              </a:prstGeom>
              <a:blipFill>
                <a:blip r:embed="rId5"/>
                <a:stretch>
                  <a:fillRect l="-7307" t="-18421" b="-388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956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91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CrossProductFormula">
            <a:hlinkClick r:id="" action="ppaction://media"/>
            <a:extLst>
              <a:ext uri="{FF2B5EF4-FFF2-40B4-BE49-F238E27FC236}">
                <a16:creationId xmlns:a16="http://schemas.microsoft.com/office/drawing/2014/main" id="{947F8547-F2B0-4CA6-85DE-B8FD8AF304E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2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1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terminantTrick.1">
            <a:hlinkClick r:id="" action="ppaction://media"/>
            <a:extLst>
              <a:ext uri="{FF2B5EF4-FFF2-40B4-BE49-F238E27FC236}">
                <a16:creationId xmlns:a16="http://schemas.microsoft.com/office/drawing/2014/main" id="{1048E6D4-2000-493F-BD63-12E6050E0F0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.2)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terminantTrick.2">
            <a:hlinkClick r:id="" action="ppaction://media"/>
            <a:extLst>
              <a:ext uri="{FF2B5EF4-FFF2-40B4-BE49-F238E27FC236}">
                <a16:creationId xmlns:a16="http://schemas.microsoft.com/office/drawing/2014/main" id="{D3E6DF64-DD62-4A6F-9BFC-BAEE84CF45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31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330656-F571-42F0-9CCB-0CE37DA330BC}"/>
              </a:ext>
            </a:extLst>
          </p:cNvPr>
          <p:cNvSpPr txBox="1"/>
          <p:nvPr/>
        </p:nvSpPr>
        <p:spPr>
          <a:xfrm>
            <a:off x="2083558" y="1624083"/>
            <a:ext cx="80248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800" dirty="0">
                <a:latin typeface="GHEA Mariam" panose="02000503080000020003" pitchFamily="50" charset="0"/>
              </a:rPr>
              <a:t>Պատճա՞ռը</a:t>
            </a:r>
            <a:endParaRPr lang="en-US" sz="4800" dirty="0">
              <a:latin typeface="GHEA Mariam" panose="020005030800000200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D59243-D4DF-4F96-81C3-CF9C57CF87B8}"/>
              </a:ext>
            </a:extLst>
          </p:cNvPr>
          <p:cNvSpPr txBox="1"/>
          <p:nvPr/>
        </p:nvSpPr>
        <p:spPr>
          <a:xfrm>
            <a:off x="10110717" y="1935623"/>
            <a:ext cx="2715904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3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  <a:endParaRPr lang="en-US" sz="496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7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ruteForceVerification">
            <a:hlinkClick r:id="" action="ppaction://media"/>
            <a:extLst>
              <a:ext uri="{FF2B5EF4-FFF2-40B4-BE49-F238E27FC236}">
                <a16:creationId xmlns:a16="http://schemas.microsoft.com/office/drawing/2014/main" id="{16573E77-CE9E-4E09-8713-2AAA50D15B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7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3dPerpendicular">
            <a:hlinkClick r:id="" action="ppaction://media"/>
            <a:extLst>
              <a:ext uri="{FF2B5EF4-FFF2-40B4-BE49-F238E27FC236}">
                <a16:creationId xmlns:a16="http://schemas.microsoft.com/office/drawing/2014/main" id="{6DF448EB-83E6-4836-9FE7-8D9EECE442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254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F1E4-6C1A-4E99-9823-741BC1FF6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"/>
            <a:ext cx="9144000" cy="1074927"/>
          </a:xfrm>
        </p:spPr>
        <p:txBody>
          <a:bodyPr/>
          <a:lstStyle/>
          <a:p>
            <a:r>
              <a:rPr lang="hy-AM" dirty="0">
                <a:solidFill>
                  <a:srgbClr val="FFFF00"/>
                </a:solidFill>
                <a:latin typeface="GHEA Mariam" panose="02000503080000020003" pitchFamily="50" charset="0"/>
              </a:rPr>
              <a:t>Քայլերը</a:t>
            </a:r>
            <a:r>
              <a:rPr lang="en-US" dirty="0">
                <a:solidFill>
                  <a:srgbClr val="FFFF00"/>
                </a:solidFill>
                <a:latin typeface="GHEA Mariam" panose="02000503080000020003" pitchFamily="50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3A6C1BB-F5E3-41F4-A2BB-20C6A35C432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87105" y="1501254"/>
                <a:ext cx="10263116" cy="4926841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:r>
                  <a:rPr lang="hy-AM" sz="3200" dirty="0">
                    <a:latin typeface="GHEA Mariam" panose="02000503080000020003" pitchFamily="50" charset="0"/>
                  </a:rPr>
                  <a:t>Սահմանել </a:t>
                </a:r>
                <a:r>
                  <a:rPr lang="en-US" sz="3200" dirty="0">
                    <a:latin typeface="GHEA Mariam" panose="02000503080000020003" pitchFamily="50" charset="0"/>
                  </a:rPr>
                  <a:t>3d</a:t>
                </a:r>
                <a:r>
                  <a:rPr lang="hy-AM" sz="3200" dirty="0">
                    <a:latin typeface="GHEA Mariam" panose="02000503080000020003" pitchFamily="50" charset="0"/>
                  </a:rPr>
                  <a:t>-ից</a:t>
                </a:r>
                <a:r>
                  <a:rPr lang="en-US" sz="3200" dirty="0">
                    <a:latin typeface="GHEA Mariam" panose="02000503080000020003" pitchFamily="50" charset="0"/>
                  </a:rPr>
                  <a:t> 1d</a:t>
                </a:r>
                <a:r>
                  <a:rPr lang="hy-AM" sz="3200" dirty="0">
                    <a:latin typeface="GHEA Mariam" panose="02000503080000020003" pitchFamily="50" charset="0"/>
                  </a:rPr>
                  <a:t> գծային տրանսֆորմացիա՝ կախված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hy-AM" sz="3200" b="1" dirty="0">
                    <a:latin typeface="GHEA Mariam" panose="02000503080000020003" pitchFamily="50" charset="0"/>
                  </a:rPr>
                  <a:t>-</a:t>
                </a:r>
                <a:r>
                  <a:rPr lang="hy-AM" sz="3200" dirty="0">
                    <a:latin typeface="GHEA Mariam" panose="02000503080000020003" pitchFamily="50" charset="0"/>
                  </a:rPr>
                  <a:t>ից ու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hy-AM" sz="4000" b="1" i="1" smtClean="0">
                            <a:solidFill>
                              <a:srgbClr val="FFC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smtClean="0">
                            <a:solidFill>
                              <a:srgbClr val="FFCC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hy-AM" sz="3200" dirty="0">
                    <a:latin typeface="GHEA Mariam" panose="02000503080000020003" pitchFamily="50" charset="0"/>
                  </a:rPr>
                  <a:t>-ից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3200" dirty="0">
                  <a:latin typeface="GHEA Mariam" panose="02000503080000020003" pitchFamily="50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hy-AM" sz="3200" dirty="0">
                    <a:latin typeface="GHEA Mariam" panose="02000503080000020003" pitchFamily="50" charset="0"/>
                  </a:rPr>
                  <a:t>Գտնել այդ տրանսֆորմմացիային համապատասխանող վեկտորը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hy-AM" sz="3200" dirty="0">
                  <a:latin typeface="GHEA Mariam" panose="02000503080000020003" pitchFamily="50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hy-AM" sz="3200" dirty="0">
                    <a:latin typeface="GHEA Mariam" panose="02000503080000020003" pitchFamily="50" charset="0"/>
                  </a:rPr>
                  <a:t>Ցույց տալ, որ այդ վեկտորը հենց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hy-AM" sz="4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hy-AM" sz="4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hy-AM" sz="4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hy-AM" sz="3200" dirty="0">
                    <a:latin typeface="GHEA Mariam" panose="02000503080000020003" pitchFamily="50" charset="0"/>
                  </a:rPr>
                  <a:t>-ն</a:t>
                </a:r>
                <a:r>
                  <a:rPr lang="en-US" sz="3200" b="1" dirty="0">
                    <a:latin typeface="GHEA Mariam" panose="02000503080000020003" pitchFamily="50" charset="0"/>
                  </a:rPr>
                  <a:t> </a:t>
                </a:r>
                <a:r>
                  <a:rPr lang="hy-AM" sz="3200" dirty="0">
                    <a:latin typeface="GHEA Mariam" panose="02000503080000020003" pitchFamily="50" charset="0"/>
                  </a:rPr>
                  <a:t>է</a:t>
                </a:r>
                <a:endParaRPr lang="en-US" sz="3200" dirty="0">
                  <a:latin typeface="GHEA Mariam" panose="02000503080000020003" pitchFamily="50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3A6C1BB-F5E3-41F4-A2BB-20C6A35C43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87105" y="1501254"/>
                <a:ext cx="10263116" cy="4926841"/>
              </a:xfrm>
              <a:blipFill>
                <a:blip r:embed="rId2"/>
                <a:stretch>
                  <a:fillRect l="-1842" t="-38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72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mpleDefine2dCrossProduct.2">
            <a:hlinkClick r:id="" action="ppaction://media"/>
            <a:extLst>
              <a:ext uri="{FF2B5EF4-FFF2-40B4-BE49-F238E27FC236}">
                <a16:creationId xmlns:a16="http://schemas.microsoft.com/office/drawing/2014/main" id="{3B6F0F35-8FCE-4E5A-8692-FE43351BCF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0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ChangeXYZ">
            <a:hlinkClick r:id="" action="ppaction://media"/>
            <a:extLst>
              <a:ext uri="{FF2B5EF4-FFF2-40B4-BE49-F238E27FC236}">
                <a16:creationId xmlns:a16="http://schemas.microsoft.com/office/drawing/2014/main" id="{2458F098-4902-4F89-BB14-C64152877C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1612"/>
          <a:stretch/>
        </p:blipFill>
        <p:spPr>
          <a:xfrm>
            <a:off x="6292516" y="0"/>
            <a:ext cx="5899484" cy="6858000"/>
          </a:xfrm>
          <a:prstGeom prst="rect">
            <a:avLst/>
          </a:prstGeom>
        </p:spPr>
      </p:pic>
      <p:pic>
        <p:nvPicPr>
          <p:cNvPr id="3" name="DefineDualTransform.1">
            <a:hlinkClick r:id="" action="ppaction://media"/>
            <a:extLst>
              <a:ext uri="{FF2B5EF4-FFF2-40B4-BE49-F238E27FC236}">
                <a16:creationId xmlns:a16="http://schemas.microsoft.com/office/drawing/2014/main" id="{CD366BF0-8115-4F83-94DB-5752E2F811F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4475" r="24475"/>
          <a:stretch/>
        </p:blipFill>
        <p:spPr>
          <a:xfrm>
            <a:off x="68512" y="0"/>
            <a:ext cx="62240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9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90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2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)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fineDualTransform.2">
            <a:hlinkClick r:id="" action="ppaction://media"/>
            <a:extLst>
              <a:ext uri="{FF2B5EF4-FFF2-40B4-BE49-F238E27FC236}">
                <a16:creationId xmlns:a16="http://schemas.microsoft.com/office/drawing/2014/main" id="{2ECA00A9-7B7D-45AB-9606-2CEE3586B7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92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6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.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ChangeXYZWithVector">
            <a:hlinkClick r:id="" action="ppaction://media"/>
            <a:extLst>
              <a:ext uri="{FF2B5EF4-FFF2-40B4-BE49-F238E27FC236}">
                <a16:creationId xmlns:a16="http://schemas.microsoft.com/office/drawing/2014/main" id="{F057AEFA-AC35-4129-91E0-38A20B5CCA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2344"/>
          <a:stretch/>
        </p:blipFill>
        <p:spPr>
          <a:xfrm>
            <a:off x="6381750" y="0"/>
            <a:ext cx="5810250" cy="6858000"/>
          </a:xfrm>
          <a:prstGeom prst="rect">
            <a:avLst/>
          </a:prstGeom>
        </p:spPr>
      </p:pic>
      <p:pic>
        <p:nvPicPr>
          <p:cNvPr id="3" name="DefineDualTransform.3">
            <a:hlinkClick r:id="" action="ppaction://media"/>
            <a:extLst>
              <a:ext uri="{FF2B5EF4-FFF2-40B4-BE49-F238E27FC236}">
                <a16:creationId xmlns:a16="http://schemas.microsoft.com/office/drawing/2014/main" id="{7665E8A9-F7B6-4E21-A7D9-236AFAB6216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3828" r="23828"/>
          <a:stretch/>
        </p:blipFill>
        <p:spPr>
          <a:xfrm>
            <a:off x="0" y="0"/>
            <a:ext cx="6381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9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fineDualTransform.4">
            <a:hlinkClick r:id="" action="ppaction://media"/>
            <a:extLst>
              <a:ext uri="{FF2B5EF4-FFF2-40B4-BE49-F238E27FC236}">
                <a16:creationId xmlns:a16="http://schemas.microsoft.com/office/drawing/2014/main" id="{247E5CF0-F700-4EBD-8B81-D39EDDB601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1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3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terminantTrick.2.fast">
            <a:hlinkClick r:id="" action="ppaction://media"/>
            <a:extLst>
              <a:ext uri="{FF2B5EF4-FFF2-40B4-BE49-F238E27FC236}">
                <a16:creationId xmlns:a16="http://schemas.microsoft.com/office/drawing/2014/main" id="{FB4616A7-DFD9-47E6-961F-7622A43196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BDD593-CDBD-4BFD-95D0-E53B40BCA92A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1D2377-D68C-4C02-A998-7A0B347166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8114" y="133350"/>
            <a:ext cx="435107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0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ChangeXYZWithVector3">
            <a:hlinkClick r:id="" action="ppaction://media"/>
            <a:extLst>
              <a:ext uri="{FF2B5EF4-FFF2-40B4-BE49-F238E27FC236}">
                <a16:creationId xmlns:a16="http://schemas.microsoft.com/office/drawing/2014/main" id="{3F07E989-2080-4CFE-BAEE-657929D2B8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2344"/>
          <a:stretch/>
        </p:blipFill>
        <p:spPr>
          <a:xfrm>
            <a:off x="6381750" y="0"/>
            <a:ext cx="5810250" cy="6858000"/>
          </a:xfrm>
          <a:prstGeom prst="rect">
            <a:avLst/>
          </a:prstGeom>
        </p:spPr>
      </p:pic>
      <p:pic>
        <p:nvPicPr>
          <p:cNvPr id="3" name="DefineDualTransform.5">
            <a:hlinkClick r:id="" action="ppaction://media"/>
            <a:extLst>
              <a:ext uri="{FF2B5EF4-FFF2-40B4-BE49-F238E27FC236}">
                <a16:creationId xmlns:a16="http://schemas.microsoft.com/office/drawing/2014/main" id="{E2F2AFC4-090F-4EC7-8606-152FB8E57D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4089" r="24089"/>
          <a:stretch/>
        </p:blipFill>
        <p:spPr>
          <a:xfrm>
            <a:off x="0" y="0"/>
            <a:ext cx="6318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0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07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Project">
            <a:hlinkClick r:id="" action="ppaction://media"/>
            <a:extLst>
              <a:ext uri="{FF2B5EF4-FFF2-40B4-BE49-F238E27FC236}">
                <a16:creationId xmlns:a16="http://schemas.microsoft.com/office/drawing/2014/main" id="{3AAA92CF-9978-492C-9955-B44C1E1A83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AE572C-7E5B-4E6A-9899-2B8D2A761F7A}"/>
              </a:ext>
            </a:extLst>
          </p:cNvPr>
          <p:cNvSpPr/>
          <p:nvPr/>
        </p:nvSpPr>
        <p:spPr>
          <a:xfrm>
            <a:off x="1847850" y="304800"/>
            <a:ext cx="4000500" cy="1409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1C27B7-C815-4ED2-89DB-3854927C7968}"/>
                  </a:ext>
                </a:extLst>
              </p:cNvPr>
              <p:cNvSpPr txBox="1"/>
              <p:nvPr/>
            </p:nvSpPr>
            <p:spPr>
              <a:xfrm>
                <a:off x="1847850" y="614690"/>
                <a:ext cx="994124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y-AM" sz="2800" b="0" i="1" smtClean="0">
                              <a:latin typeface="Cambria Math" panose="02040503050406030204" pitchFamily="18" charset="0"/>
                            </a:rPr>
                            <m:t>պրոյեկցիայի երկարություն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×(</m:t>
                      </m:r>
                      <m:acc>
                        <m:accPr>
                          <m:chr m:val="⃗"/>
                          <m:ctrlPr>
                            <a:rPr lang="en-US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800" b="1" i="1" smtClean="0">
                              <a:solidFill>
                                <a:srgbClr val="FF5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</m:acc>
                      <m:r>
                        <a:rPr lang="en-US" sz="2800" b="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hy-AM" sz="2800" b="0" i="1" smtClean="0">
                          <a:solidFill>
                            <a:srgbClr val="FF5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վեկտորի </m:t>
                      </m:r>
                      <m:r>
                        <a:rPr lang="hy-AM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երկարություն</m:t>
                      </m:r>
                      <m:r>
                        <a:rPr lang="ru-RU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11C27B7-C815-4ED2-89DB-3854927C79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7850" y="614690"/>
                <a:ext cx="994124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554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Volume">
            <a:hlinkClick r:id="" action="ppaction://media"/>
            <a:extLst>
              <a:ext uri="{FF2B5EF4-FFF2-40B4-BE49-F238E27FC236}">
                <a16:creationId xmlns:a16="http://schemas.microsoft.com/office/drawing/2014/main" id="{1590359B-2078-4ABD-BD50-F886ECCB0E4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78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eometricVolumeWords">
            <a:hlinkClick r:id="" action="ppaction://media"/>
            <a:extLst>
              <a:ext uri="{FF2B5EF4-FFF2-40B4-BE49-F238E27FC236}">
                <a16:creationId xmlns:a16="http://schemas.microsoft.com/office/drawing/2014/main" id="{7207DEE9-9786-4C22-BEE6-C6125DAB857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74955"/>
          <a:stretch/>
        </p:blipFill>
        <p:spPr>
          <a:xfrm>
            <a:off x="0" y="0"/>
            <a:ext cx="12192000" cy="1717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FFEF31-290D-4883-A1E4-3125BB2C7C84}"/>
              </a:ext>
            </a:extLst>
          </p:cNvPr>
          <p:cNvSpPr txBox="1"/>
          <p:nvPr/>
        </p:nvSpPr>
        <p:spPr>
          <a:xfrm>
            <a:off x="723900" y="361950"/>
            <a:ext cx="108775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000" dirty="0">
                <a:solidFill>
                  <a:srgbClr val="FFFF00"/>
                </a:solidFill>
                <a:latin typeface="GHEA Mariam" panose="02000503080000020003" pitchFamily="50" charset="0"/>
              </a:rPr>
              <a:t>Ինչքա՞ն է զուգահեռանիստի ծավալը</a:t>
            </a:r>
            <a:endParaRPr lang="en-US" sz="40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64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dVolumeCrossProduct">
            <a:hlinkClick r:id="" action="ppaction://media"/>
            <a:extLst>
              <a:ext uri="{FF2B5EF4-FFF2-40B4-BE49-F238E27FC236}">
                <a16:creationId xmlns:a16="http://schemas.microsoft.com/office/drawing/2014/main" id="{F6A33576-26CB-4F2C-9AB6-19BE5CF77F8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950"/>
                </p14:media>
              </p:ext>
            </p:extLst>
          </p:nvPr>
        </p:nvPicPr>
        <p:blipFill rotWithShape="1">
          <a:blip r:embed="rId4"/>
          <a:srcRect t="19168" b="20964"/>
          <a:stretch/>
        </p:blipFill>
        <p:spPr>
          <a:xfrm>
            <a:off x="0" y="1314450"/>
            <a:ext cx="12192000" cy="41058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053A2A-388D-4964-BA49-09649F6AE716}"/>
                  </a:ext>
                </a:extLst>
              </p:cNvPr>
              <p:cNvSpPr txBox="1"/>
              <p:nvPr/>
            </p:nvSpPr>
            <p:spPr>
              <a:xfrm>
                <a:off x="800100" y="114300"/>
                <a:ext cx="105346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y-AM" sz="4000" dirty="0">
                    <a:solidFill>
                      <a:srgbClr val="FFFF00"/>
                    </a:solidFill>
                    <a:latin typeface="GHEA Mariam" panose="02000503080000020003" pitchFamily="50" charset="0"/>
                  </a:rPr>
                  <a:t>Ուղղահայաց</a:t>
                </a:r>
                <a:r>
                  <a:rPr lang="hy-AM" sz="4800" b="1" dirty="0">
                    <a:latin typeface="GHEA Mariam" panose="02000503080000020003" pitchFamily="50" charset="0"/>
                  </a:rPr>
                  <a:t> </a:t>
                </a:r>
                <a:r>
                  <a:rPr lang="hy-AM" sz="4800" b="1" dirty="0">
                    <a:solidFill>
                      <a:srgbClr val="FF505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800" b="1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1" i="1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hy-AM" sz="4000" b="1" dirty="0">
                    <a:latin typeface="GHEA Mariam" panose="02000503080000020003" pitchFamily="50" charset="0"/>
                  </a:rPr>
                  <a:t>-</a:t>
                </a:r>
                <a:r>
                  <a:rPr lang="hy-AM" sz="4000" dirty="0">
                    <a:latin typeface="GHEA Mariam" panose="02000503080000020003" pitchFamily="50" charset="0"/>
                  </a:rPr>
                  <a:t>ին ու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hy-AM" sz="4800" b="1" i="1">
                            <a:solidFill>
                              <a:srgbClr val="FFC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1" i="1">
                            <a:solidFill>
                              <a:srgbClr val="FFCC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hy-AM" sz="4000" dirty="0">
                    <a:latin typeface="GHEA Mariam" panose="02000503080000020003" pitchFamily="50" charset="0"/>
                  </a:rPr>
                  <a:t>-ին</a:t>
                </a:r>
                <a:endParaRPr lang="en-US" sz="40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E053A2A-388D-4964-BA49-09649F6AE7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100" y="114300"/>
                <a:ext cx="10534650" cy="830997"/>
              </a:xfrm>
              <a:prstGeom prst="rect">
                <a:avLst/>
              </a:prstGeom>
              <a:blipFill>
                <a:blip r:embed="rId5"/>
                <a:stretch>
                  <a:fillRect t="-2941" b="-27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EA9734E-1055-4957-99B0-2B4CCB0D046C}"/>
              </a:ext>
            </a:extLst>
          </p:cNvPr>
          <p:cNvSpPr txBox="1"/>
          <p:nvPr/>
        </p:nvSpPr>
        <p:spPr>
          <a:xfrm>
            <a:off x="2076450" y="5420261"/>
            <a:ext cx="95631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000" dirty="0">
                <a:solidFill>
                  <a:srgbClr val="FFFF00"/>
                </a:solidFill>
                <a:latin typeface="GHEA Mariam" panose="02000503080000020003" pitchFamily="50" charset="0"/>
              </a:rPr>
              <a:t>Երկարությունը</a:t>
            </a:r>
            <a:r>
              <a:rPr lang="hy-AM" sz="4000" dirty="0">
                <a:latin typeface="GHEA Mariam" panose="02000503080000020003" pitchFamily="50" charset="0"/>
              </a:rPr>
              <a:t> 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GHEA Mariam" panose="02000503080000020003" pitchFamily="50" charset="0"/>
              </a:rPr>
              <a:t>(</a:t>
            </a:r>
            <a:r>
              <a:rPr lang="hy-AM" sz="4000" dirty="0">
                <a:solidFill>
                  <a:schemeClr val="tx2">
                    <a:lumMod val="75000"/>
                  </a:schemeClr>
                </a:solidFill>
                <a:latin typeface="GHEA Mariam" panose="02000503080000020003" pitchFamily="50" charset="0"/>
              </a:rPr>
              <a:t>թվապես</a:t>
            </a:r>
            <a:r>
              <a:rPr lang="en-US" sz="4000" dirty="0">
                <a:solidFill>
                  <a:schemeClr val="tx2">
                    <a:lumMod val="75000"/>
                  </a:schemeClr>
                </a:solidFill>
                <a:latin typeface="GHEA Mariam" panose="02000503080000020003" pitchFamily="50" charset="0"/>
              </a:rPr>
              <a:t>) </a:t>
            </a:r>
            <a:r>
              <a:rPr lang="hy-AM" sz="4000" dirty="0">
                <a:latin typeface="GHEA Mariam" panose="02000503080000020003" pitchFamily="50" charset="0"/>
              </a:rPr>
              <a:t>հավասար </a:t>
            </a:r>
          </a:p>
          <a:p>
            <a:pPr algn="ctr"/>
            <a:r>
              <a:rPr lang="hy-AM" sz="4000" dirty="0">
                <a:solidFill>
                  <a:srgbClr val="66CCFF"/>
                </a:solidFill>
                <a:latin typeface="GHEA Mariam" panose="02000503080000020003" pitchFamily="50" charset="0"/>
              </a:rPr>
              <a:t>զուգահեռագծի</a:t>
            </a:r>
            <a:r>
              <a:rPr lang="hy-AM" sz="4000" dirty="0">
                <a:latin typeface="GHEA Mariam" panose="02000503080000020003" pitchFamily="50" charset="0"/>
              </a:rPr>
              <a:t> մակերեսին</a:t>
            </a:r>
            <a:endParaRPr lang="en-US" sz="4000" dirty="0">
              <a:solidFill>
                <a:schemeClr val="tx2">
                  <a:lumMod val="75000"/>
                </a:schemeClr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417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2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4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4" grpId="0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F1E4-6C1A-4E99-9823-741BC1FF6F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4064"/>
            <a:ext cx="9144000" cy="1074927"/>
          </a:xfrm>
        </p:spPr>
        <p:txBody>
          <a:bodyPr/>
          <a:lstStyle/>
          <a:p>
            <a:r>
              <a:rPr lang="hy-AM" dirty="0">
                <a:solidFill>
                  <a:srgbClr val="FFFF00"/>
                </a:solidFill>
                <a:latin typeface="GHEA Mariam" panose="02000503080000020003" pitchFamily="50" charset="0"/>
              </a:rPr>
              <a:t>Քայլերը</a:t>
            </a:r>
            <a:r>
              <a:rPr lang="en-US" dirty="0">
                <a:solidFill>
                  <a:srgbClr val="FFFF00"/>
                </a:solidFill>
                <a:latin typeface="GHEA Mariam" panose="02000503080000020003" pitchFamily="50" charset="0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3A6C1BB-F5E3-41F4-A2BB-20C6A35C4327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887105" y="1215504"/>
                <a:ext cx="10263116" cy="4926841"/>
              </a:xfrm>
            </p:spPr>
            <p:txBody>
              <a:bodyPr>
                <a:normAutofit/>
              </a:bodyPr>
              <a:lstStyle/>
              <a:p>
                <a:pPr marL="457200" indent="-457200" algn="l">
                  <a:buFont typeface="+mj-lt"/>
                  <a:buAutoNum type="arabicPeriod"/>
                </a:pPr>
                <a:r>
                  <a:rPr lang="hy-AM" sz="3200" dirty="0">
                    <a:latin typeface="GHEA Mariam" panose="02000503080000020003" pitchFamily="50" charset="0"/>
                  </a:rPr>
                  <a:t>Սահմանել </a:t>
                </a:r>
                <a:r>
                  <a:rPr lang="en-US" sz="3200" dirty="0">
                    <a:latin typeface="GHEA Mariam" panose="02000503080000020003" pitchFamily="50" charset="0"/>
                  </a:rPr>
                  <a:t>3d</a:t>
                </a:r>
                <a:r>
                  <a:rPr lang="hy-AM" sz="3200" dirty="0">
                    <a:latin typeface="GHEA Mariam" panose="02000503080000020003" pitchFamily="50" charset="0"/>
                  </a:rPr>
                  <a:t>-ից</a:t>
                </a:r>
                <a:r>
                  <a:rPr lang="en-US" sz="3200" dirty="0">
                    <a:latin typeface="GHEA Mariam" panose="02000503080000020003" pitchFamily="50" charset="0"/>
                  </a:rPr>
                  <a:t> 1d</a:t>
                </a:r>
                <a:r>
                  <a:rPr lang="hy-AM" sz="3200" dirty="0">
                    <a:latin typeface="GHEA Mariam" panose="02000503080000020003" pitchFamily="50" charset="0"/>
                  </a:rPr>
                  <a:t> գծային տրանսֆորմացիա՝ կախված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40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smtClean="0">
                            <a:solidFill>
                              <a:srgbClr val="FF505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</m:oMath>
                </a14:m>
                <a:r>
                  <a:rPr lang="hy-AM" sz="3200" b="1" dirty="0">
                    <a:latin typeface="GHEA Mariam" panose="02000503080000020003" pitchFamily="50" charset="0"/>
                  </a:rPr>
                  <a:t>-</a:t>
                </a:r>
                <a:r>
                  <a:rPr lang="hy-AM" sz="3200" dirty="0">
                    <a:latin typeface="GHEA Mariam" panose="02000503080000020003" pitchFamily="50" charset="0"/>
                  </a:rPr>
                  <a:t>ից ու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hy-AM" sz="4000" b="1" i="1" smtClean="0">
                            <a:solidFill>
                              <a:srgbClr val="FFCC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smtClean="0">
                            <a:solidFill>
                              <a:srgbClr val="FFCCFF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hy-AM" sz="3200" dirty="0">
                    <a:latin typeface="GHEA Mariam" panose="02000503080000020003" pitchFamily="50" charset="0"/>
                  </a:rPr>
                  <a:t>-ից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en-US" sz="3200" dirty="0">
                  <a:latin typeface="GHEA Mariam" panose="02000503080000020003" pitchFamily="50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hy-AM" sz="3200" dirty="0">
                    <a:latin typeface="GHEA Mariam" panose="02000503080000020003" pitchFamily="50" charset="0"/>
                  </a:rPr>
                  <a:t>Գտնել այդ տրանսֆորմմացիային համապատասխանող վեկտորը</a:t>
                </a:r>
              </a:p>
              <a:p>
                <a:pPr marL="457200" indent="-457200" algn="l">
                  <a:buFont typeface="+mj-lt"/>
                  <a:buAutoNum type="arabicPeriod"/>
                </a:pPr>
                <a:endParaRPr lang="hy-AM" sz="3200" dirty="0">
                  <a:latin typeface="GHEA Mariam" panose="02000503080000020003" pitchFamily="50" charset="0"/>
                </a:endParaRPr>
              </a:p>
              <a:p>
                <a:pPr marL="457200" indent="-457200" algn="l">
                  <a:buFont typeface="+mj-lt"/>
                  <a:buAutoNum type="arabicPeriod"/>
                </a:pPr>
                <a:r>
                  <a:rPr lang="hy-AM" sz="3200" dirty="0">
                    <a:latin typeface="GHEA Mariam" panose="02000503080000020003" pitchFamily="50" charset="0"/>
                  </a:rPr>
                  <a:t>Ցույց տալ, որ այդ վեկտորը հենց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hy-AM" sz="4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acc>
                    <m:r>
                      <a:rPr lang="hy-AM" sz="4000" b="1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acc>
                      <m:accPr>
                        <m:chr m:val="⃗"/>
                        <m:ctrlPr>
                          <a:rPr lang="hy-AM" sz="4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000" b="1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𝒘</m:t>
                        </m:r>
                      </m:e>
                    </m:acc>
                  </m:oMath>
                </a14:m>
                <a:r>
                  <a:rPr lang="hy-AM" sz="3200" b="1" dirty="0">
                    <a:latin typeface="GHEA Mariam" panose="02000503080000020003" pitchFamily="50" charset="0"/>
                  </a:rPr>
                  <a:t>-ն</a:t>
                </a:r>
                <a:r>
                  <a:rPr lang="en-US" sz="3200" b="1" dirty="0">
                    <a:latin typeface="GHEA Mariam" panose="02000503080000020003" pitchFamily="50" charset="0"/>
                  </a:rPr>
                  <a:t> </a:t>
                </a:r>
                <a:r>
                  <a:rPr lang="hy-AM" sz="3200" dirty="0">
                    <a:latin typeface="GHEA Mariam" panose="02000503080000020003" pitchFamily="50" charset="0"/>
                  </a:rPr>
                  <a:t>է</a:t>
                </a:r>
                <a:endParaRPr lang="en-US" sz="3200" dirty="0">
                  <a:latin typeface="GHEA Mariam" panose="02000503080000020003" pitchFamily="50" charset="0"/>
                </a:endParaRP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03A6C1BB-F5E3-41F4-A2BB-20C6A35C43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887105" y="1215504"/>
                <a:ext cx="10263116" cy="4926841"/>
              </a:xfrm>
              <a:blipFill>
                <a:blip r:embed="rId6"/>
                <a:stretch>
                  <a:fillRect l="-1842" t="-38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DefineDualTransform.2">
            <a:hlinkClick r:id="" action="ppaction://media"/>
            <a:extLst>
              <a:ext uri="{FF2B5EF4-FFF2-40B4-BE49-F238E27FC236}">
                <a16:creationId xmlns:a16="http://schemas.microsoft.com/office/drawing/2014/main" id="{4C57B7BC-16F8-4108-9B1E-EC7FADC0AC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449"/>
                </p14:media>
              </p:ext>
            </p:extLst>
          </p:nvPr>
        </p:nvPicPr>
        <p:blipFill rotWithShape="1">
          <a:blip r:embed="rId7"/>
          <a:srcRect l="13725" t="25899" r="26275" b="31435"/>
          <a:stretch/>
        </p:blipFill>
        <p:spPr>
          <a:xfrm>
            <a:off x="4876799" y="3931942"/>
            <a:ext cx="7315201" cy="2926058"/>
          </a:xfrm>
          <a:prstGeom prst="rect">
            <a:avLst/>
          </a:prstGeom>
        </p:spPr>
      </p:pic>
      <p:pic>
        <p:nvPicPr>
          <p:cNvPr id="5" name="3dChangeXYZWithVector3">
            <a:hlinkClick r:id="" action="ppaction://media"/>
            <a:extLst>
              <a:ext uri="{FF2B5EF4-FFF2-40B4-BE49-F238E27FC236}">
                <a16:creationId xmlns:a16="http://schemas.microsoft.com/office/drawing/2014/main" id="{D8E14BF8-5F89-4CC5-B603-BC0F7F38911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52345" t="12111" r="2031" b="8167"/>
          <a:stretch/>
        </p:blipFill>
        <p:spPr>
          <a:xfrm>
            <a:off x="7482202" y="-114300"/>
            <a:ext cx="4709797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672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8" dur="205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mpleDefine2dCrossProduct.3">
            <a:hlinkClick r:id="" action="ppaction://media"/>
            <a:extLst>
              <a:ext uri="{FF2B5EF4-FFF2-40B4-BE49-F238E27FC236}">
                <a16:creationId xmlns:a16="http://schemas.microsoft.com/office/drawing/2014/main" id="{CF5C9284-63E1-455B-B38B-3EEA67F76F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69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F6D216-9409-4F85-9A64-88A5BD1167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931192"/>
            <a:ext cx="5237319" cy="2995613"/>
          </a:xfrm>
          <a:prstGeom prst="rect">
            <a:avLst/>
          </a:prstGeom>
        </p:spPr>
      </p:pic>
      <p:pic>
        <p:nvPicPr>
          <p:cNvPr id="3" name="3dPerpendicular">
            <a:hlinkClick r:id="" action="ppaction://media"/>
            <a:extLst>
              <a:ext uri="{FF2B5EF4-FFF2-40B4-BE49-F238E27FC236}">
                <a16:creationId xmlns:a16="http://schemas.microsoft.com/office/drawing/2014/main" id="{661C7BD0-2E00-4B6E-9C73-3D80F72758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4062" t="6442" r="24687" b="13279"/>
          <a:stretch/>
        </p:blipFill>
        <p:spPr>
          <a:xfrm>
            <a:off x="6715685" y="1243010"/>
            <a:ext cx="4961965" cy="43719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1539C6-0CFA-433A-B52B-71176A9D4CE5}"/>
                  </a:ext>
                </a:extLst>
              </p:cNvPr>
              <p:cNvSpPr txBox="1"/>
              <p:nvPr/>
            </p:nvSpPr>
            <p:spPr>
              <a:xfrm>
                <a:off x="5501286" y="2921168"/>
                <a:ext cx="1189428" cy="1015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⟺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91539C6-0CFA-433A-B52B-71176A9D4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1286" y="2921168"/>
                <a:ext cx="1189428" cy="101566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739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76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mpleDefine2dCrossProduct.4">
            <a:hlinkClick r:id="" action="ppaction://media"/>
            <a:extLst>
              <a:ext uri="{FF2B5EF4-FFF2-40B4-BE49-F238E27FC236}">
                <a16:creationId xmlns:a16="http://schemas.microsoft.com/office/drawing/2014/main" id="{026BB082-1366-46D1-A792-219DF5550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1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2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ossBasisVectors">
            <a:hlinkClick r:id="" action="ppaction://media"/>
            <a:extLst>
              <a:ext uri="{FF2B5EF4-FFF2-40B4-BE49-F238E27FC236}">
                <a16:creationId xmlns:a16="http://schemas.microsoft.com/office/drawing/2014/main" id="{58994D36-9B3F-40AC-BB90-535EA9E8D4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51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sualExample.1">
            <a:hlinkClick r:id="" action="ppaction://media"/>
            <a:extLst>
              <a:ext uri="{FF2B5EF4-FFF2-40B4-BE49-F238E27FC236}">
                <a16:creationId xmlns:a16="http://schemas.microsoft.com/office/drawing/2014/main" id="{E4D15EA2-CE8D-4A73-B9D6-D9A0DABB72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50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sualExample.2">
            <a:hlinkClick r:id="" action="ppaction://media"/>
            <a:extLst>
              <a:ext uri="{FF2B5EF4-FFF2-40B4-BE49-F238E27FC236}">
                <a16:creationId xmlns:a16="http://schemas.microsoft.com/office/drawing/2014/main" id="{D7984EDE-4EAC-42B2-AF0E-9447361EA0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812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isualExample.3">
            <a:hlinkClick r:id="" action="ppaction://media"/>
            <a:extLst>
              <a:ext uri="{FF2B5EF4-FFF2-40B4-BE49-F238E27FC236}">
                <a16:creationId xmlns:a16="http://schemas.microsoft.com/office/drawing/2014/main" id="{C4429567-9AF9-4F86-BBB9-46BC892ABF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625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682</TotalTime>
  <Words>123</Words>
  <Application>Microsoft Office PowerPoint</Application>
  <PresentationFormat>Widescreen</PresentationFormat>
  <Paragraphs>29</Paragraphs>
  <Slides>40</Slides>
  <Notes>1</Notes>
  <HiddenSlides>0</HiddenSlides>
  <MMClips>42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GHEA Mariam</vt:lpstr>
      <vt:lpstr>Office Theme</vt:lpstr>
      <vt:lpstr>Մաս 8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Քայլերը.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Քայլերը.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Մաս 8</dc:title>
  <dc:creator>Ashot</dc:creator>
  <cp:lastModifiedBy>Ashot</cp:lastModifiedBy>
  <cp:revision>27</cp:revision>
  <dcterms:created xsi:type="dcterms:W3CDTF">2018-09-22T01:24:45Z</dcterms:created>
  <dcterms:modified xsi:type="dcterms:W3CDTF">2018-09-23T20:20:02Z</dcterms:modified>
</cp:coreProperties>
</file>